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2" autoAdjust="0"/>
  </p:normalViewPr>
  <p:slideViewPr>
    <p:cSldViewPr snapToGrid="0">
      <p:cViewPr varScale="1">
        <p:scale>
          <a:sx n="102" d="100"/>
          <a:sy n="102" d="100"/>
        </p:scale>
        <p:origin x="1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BDF4E4-B49F-FD5F-D3CA-531E14221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B4EA1A-22A9-0FD2-D611-E2716CF90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CF751E9-5F96-CD7F-5102-5FDFB90D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43641D-1772-2DB1-B405-4A124F052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3A5DBE7-A0F4-610A-FE6B-E8E668AA1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437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513B0A-C354-6008-70C9-30BA304FC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23F984F-7083-DD26-F738-7B5EE42E9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F74BF7-CEBD-70F2-BBE4-41E367533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E80FFB-1018-5E4F-8CD0-4F5C8DD1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704D28-198F-F842-30C0-D325EDCD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083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61EDD-8075-3BA2-4724-48C2A57F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106C377-B575-5865-5D40-CF2CE9326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689F81C-1B27-4AC7-E3ED-6033BB592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B40699-A998-090B-727E-5366D934E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13CF37-7A59-A05A-CC89-336EA8DC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559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89BB16-0F24-E35D-C5B1-DF2829215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E2D4E9-D91A-681F-41BF-48CB6AB6CF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6DC46F6-ADA3-0FC0-32E5-C14ECAB44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FB4C5ED-FF8A-FE7F-6865-A904D8410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C976DCB-97A4-3FEE-F221-ACB6E32DD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732FE3B-B05F-DF38-443A-57176B327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977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1E087D-7682-EEDC-CBDB-FB5A906A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4CAF4A-AA90-CA33-1EA1-395D07985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D928EC6-BB7B-A9F2-D564-4ADC35B863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21EE033-9760-BFD4-D303-6F83589E0A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E59428D-1963-5E77-AA62-F31845289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EAD844A-56D6-4461-CA3C-C3E61CDB6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CE8B20C-381C-8585-C1E6-A82872FF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10A79F1-BBA6-A48A-9644-ACF14D920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0931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29B43A-5F36-15A7-3481-3FF4943F1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68AE8DD-3854-1454-4ED6-D88C184E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D8ECFF6-1E4B-DBF7-20CE-407023FB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480BC12-196C-600E-5E59-567C66650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362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FBF5D24-8778-FF6A-49AD-6F8E7C570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B8ACC71-F86E-831B-F005-C42A09AD0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C6ED863-5211-4A67-1A51-F54F5A9A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754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D19EC6-1B22-7E44-079A-DF5CE63A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C5407F-5804-F099-D4FA-04F868BD3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5C68A6D-24FE-3641-DDC2-2371C5CD6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C9B279E-10C3-6618-59AF-8EC490712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26F839A-83F2-4203-800C-AB14B8A48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DACB028-CAB8-019C-645D-BEB4E7ABC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213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BCD951-B39E-23AD-D2A2-54AEC1D3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C123705-9F5D-9C03-824D-5795B60177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0D5D32E-2BAC-2AF4-E2F7-8F360DFBB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6618FC-9FBF-138B-D9EA-A1F176839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231A74A-A42A-6B34-69EB-E0E4918D6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165D05-E504-E2F1-8517-5B272B712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331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F4B770-F879-4DAA-9F12-17C2C0E7B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3E5F5C4-FA79-0E25-4391-3C8F1306F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68AA1EC-4114-E8FB-28B0-48807E48C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0FD2EBE-2C58-AB4D-2F25-42B233CA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77EB90-584E-2B10-92AC-9CA61F9C7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384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33081A8-1CAC-6814-51C9-7E3D51FA84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BCE315F-1812-4123-42E0-9B28E6326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FE294F-1672-C791-5938-E9A848ABD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9966B94-FF54-89F7-1E4A-11264163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BAD39DF-B2EF-1748-5835-94F6A21A1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5094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D3487F0-AF19-9561-22DC-11748661F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BAD12C0-28B3-8589-4884-AAE7AD32A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F4364B-D828-FA95-48C3-BE50ED01A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5825A-F167-4B59-9CF4-7344BEF552B3}" type="datetimeFigureOut">
              <a:rPr lang="cs-CZ" smtClean="0"/>
              <a:t>14.11.2023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B3176D-38E7-6BE8-7DED-CFFCD9ABF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30BA8AD-78C6-F38C-3C82-60601D7D1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BE11E-8F0E-4D62-9594-FF39DA9A24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768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E1877D3-4D8B-B642-04A2-235ADA1215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573" r="33979" b="657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1E2343E-CFA9-DD19-6B6B-324F7D3DD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182" y="1645857"/>
            <a:ext cx="6818746" cy="909822"/>
          </a:xfrm>
        </p:spPr>
        <p:txBody>
          <a:bodyPr anchor="b">
            <a:noAutofit/>
          </a:bodyPr>
          <a:lstStyle/>
          <a:p>
            <a:pPr algn="l"/>
            <a:r>
              <a:rPr lang="cs-CZ" sz="6600" b="1" dirty="0" err="1">
                <a:solidFill>
                  <a:srgbClr val="002060"/>
                </a:solidFill>
              </a:rPr>
              <a:t>Troubleshooting</a:t>
            </a:r>
            <a:endParaRPr lang="cs-CZ" sz="6600" b="1" dirty="0">
              <a:solidFill>
                <a:srgbClr val="00206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7514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E5AE30E8-DDF0-2F10-46EE-A83A2FBF3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E014C63A-4109-AC6B-129E-2567B4276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67000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BE8E38E-FD73-7FE3-94BB-76EDBF5745C1}"/>
              </a:ext>
            </a:extLst>
          </p:cNvPr>
          <p:cNvSpPr txBox="1"/>
          <p:nvPr/>
        </p:nvSpPr>
        <p:spPr>
          <a:xfrm>
            <a:off x="5074611" y="944419"/>
            <a:ext cx="3281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7030A0"/>
                </a:solidFill>
              </a:rPr>
              <a:t>Conjugate</a:t>
            </a:r>
            <a:r>
              <a:rPr lang="cs-CZ" b="1" dirty="0">
                <a:solidFill>
                  <a:srgbClr val="7030A0"/>
                </a:solidFill>
              </a:rPr>
              <a:t> </a:t>
            </a:r>
            <a:r>
              <a:rPr lang="cs-CZ" b="1" dirty="0" err="1">
                <a:solidFill>
                  <a:srgbClr val="7030A0"/>
                </a:solidFill>
              </a:rPr>
              <a:t>Control</a:t>
            </a:r>
            <a:r>
              <a:rPr lang="cs-CZ" b="1" dirty="0">
                <a:solidFill>
                  <a:srgbClr val="7030A0"/>
                </a:solidFill>
              </a:rPr>
              <a:t> </a:t>
            </a:r>
            <a:r>
              <a:rPr lang="cs-CZ" dirty="0" err="1"/>
              <a:t>spots</a:t>
            </a:r>
            <a:r>
              <a:rPr lang="cs-CZ" dirty="0"/>
              <a:t> in triplet (CA/CG/CM) are </a:t>
            </a:r>
            <a:r>
              <a:rPr lang="cs-CZ" dirty="0" err="1"/>
              <a:t>missing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0F742A0-ED43-73E1-69AE-3E54BC921F0E}"/>
              </a:ext>
            </a:extLst>
          </p:cNvPr>
          <p:cNvSpPr txBox="1"/>
          <p:nvPr/>
        </p:nvSpPr>
        <p:spPr>
          <a:xfrm>
            <a:off x="9525000" y="3218474"/>
            <a:ext cx="30572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FF0000"/>
                </a:solidFill>
              </a:rPr>
              <a:t>Conjugate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does</a:t>
            </a:r>
            <a:r>
              <a:rPr lang="cs-CZ" b="1" dirty="0">
                <a:solidFill>
                  <a:srgbClr val="FF0000"/>
                </a:solidFill>
              </a:rPr>
              <a:t> not </a:t>
            </a:r>
            <a:r>
              <a:rPr lang="cs-CZ" b="1" dirty="0" err="1">
                <a:solidFill>
                  <a:srgbClr val="FF0000"/>
                </a:solidFill>
              </a:rPr>
              <a:t>work</a:t>
            </a:r>
            <a:endParaRPr lang="cs-CZ" b="1" dirty="0">
              <a:solidFill>
                <a:srgbClr val="FF0000"/>
              </a:solidFill>
            </a:endParaRPr>
          </a:p>
          <a:p>
            <a:r>
              <a:rPr lang="cs-CZ" b="1" dirty="0">
                <a:solidFill>
                  <a:srgbClr val="FF0000"/>
                </a:solidFill>
              </a:rPr>
              <a:t>=&gt;</a:t>
            </a:r>
          </a:p>
          <a:p>
            <a:r>
              <a:rPr lang="cs-CZ" b="1" dirty="0">
                <a:solidFill>
                  <a:srgbClr val="FF0000"/>
                </a:solidFill>
              </a:rPr>
              <a:t>TAKE A NEW CONJUGATE</a:t>
            </a:r>
          </a:p>
          <a:p>
            <a:endParaRPr lang="cs-CZ" b="1" dirty="0">
              <a:solidFill>
                <a:srgbClr val="FF0000"/>
              </a:solidFill>
            </a:endParaRPr>
          </a:p>
          <a:p>
            <a:r>
              <a:rPr lang="cs-CZ" b="1" cap="all" dirty="0" err="1">
                <a:solidFill>
                  <a:srgbClr val="FF0000"/>
                </a:solidFill>
              </a:rPr>
              <a:t>Check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if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correct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congujate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is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used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1846C70B-03BA-69B4-888A-9FBCF4C6FE84}"/>
              </a:ext>
            </a:extLst>
          </p:cNvPr>
          <p:cNvGrpSpPr/>
          <p:nvPr/>
        </p:nvGrpSpPr>
        <p:grpSpPr>
          <a:xfrm>
            <a:off x="0" y="134442"/>
            <a:ext cx="3281989" cy="2912615"/>
            <a:chOff x="0" y="394423"/>
            <a:chExt cx="3281989" cy="2912615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AA5FDFAD-260E-D103-A18A-52952F576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0144" y="394424"/>
              <a:ext cx="2837188" cy="291261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438D4D1B-BBD2-F81C-CD7D-F46279D044BB}"/>
                </a:ext>
              </a:extLst>
            </p:cNvPr>
            <p:cNvSpPr txBox="1"/>
            <p:nvPr/>
          </p:nvSpPr>
          <p:spPr>
            <a:xfrm>
              <a:off x="0" y="394423"/>
              <a:ext cx="32819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b="1" dirty="0" err="1">
                  <a:solidFill>
                    <a:srgbClr val="7030A0"/>
                  </a:solidFill>
                </a:rPr>
                <a:t>Borrelia</a:t>
              </a:r>
              <a:r>
                <a:rPr lang="cs-CZ" sz="1100" b="1" dirty="0">
                  <a:solidFill>
                    <a:srgbClr val="7030A0"/>
                  </a:solidFill>
                </a:rPr>
                <a:t> </a:t>
              </a:r>
              <a:r>
                <a:rPr lang="cs-CZ" sz="1100" b="1" dirty="0" err="1">
                  <a:solidFill>
                    <a:srgbClr val="7030A0"/>
                  </a:solidFill>
                </a:rPr>
                <a:t>IgG</a:t>
              </a:r>
              <a:r>
                <a:rPr lang="cs-CZ" sz="1100" b="1" dirty="0">
                  <a:solidFill>
                    <a:srgbClr val="7030A0"/>
                  </a:solidFill>
                </a:rPr>
                <a:t> (CG)</a:t>
              </a:r>
              <a:endParaRPr lang="cs-CZ" sz="1100" dirty="0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E8C8E2CB-567E-DE82-867E-3B5162F25BE9}"/>
              </a:ext>
            </a:extLst>
          </p:cNvPr>
          <p:cNvGrpSpPr/>
          <p:nvPr/>
        </p:nvGrpSpPr>
        <p:grpSpPr>
          <a:xfrm>
            <a:off x="-1" y="2334110"/>
            <a:ext cx="3281989" cy="2859976"/>
            <a:chOff x="0" y="2380956"/>
            <a:chExt cx="3281989" cy="2859976"/>
          </a:xfrm>
        </p:grpSpPr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id="{0051A404-CAA5-9DDE-CFA7-17D15A73FB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900" t="2875"/>
            <a:stretch/>
          </p:blipFill>
          <p:spPr>
            <a:xfrm>
              <a:off x="300186" y="2380956"/>
              <a:ext cx="2837188" cy="28599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8041F690-8957-0F73-3FB6-3C2C7BDA919B}"/>
                </a:ext>
              </a:extLst>
            </p:cNvPr>
            <p:cNvSpPr txBox="1"/>
            <p:nvPr/>
          </p:nvSpPr>
          <p:spPr>
            <a:xfrm>
              <a:off x="0" y="2467947"/>
              <a:ext cx="32819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b="1" dirty="0">
                  <a:solidFill>
                    <a:srgbClr val="7030A0"/>
                  </a:solidFill>
                </a:rPr>
                <a:t>ANA (CG)</a:t>
              </a:r>
              <a:endParaRPr lang="cs-CZ" sz="1100" dirty="0"/>
            </a:p>
          </p:txBody>
        </p:sp>
        <p:sp>
          <p:nvSpPr>
            <p:cNvPr id="18" name="Ovál 17">
              <a:extLst>
                <a:ext uri="{FF2B5EF4-FFF2-40B4-BE49-F238E27FC236}">
                  <a16:creationId xmlns:a16="http://schemas.microsoft.com/office/drawing/2014/main" id="{90B31457-3BCE-921C-55AC-BCC25E71C1AA}"/>
                </a:ext>
              </a:extLst>
            </p:cNvPr>
            <p:cNvSpPr/>
            <p:nvPr/>
          </p:nvSpPr>
          <p:spPr>
            <a:xfrm rot="21433581">
              <a:off x="2210915" y="3800144"/>
              <a:ext cx="431563" cy="612329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9" name="Ovál 18">
            <a:extLst>
              <a:ext uri="{FF2B5EF4-FFF2-40B4-BE49-F238E27FC236}">
                <a16:creationId xmlns:a16="http://schemas.microsoft.com/office/drawing/2014/main" id="{64A73018-3CC9-0BDA-A443-187AED98EEA1}"/>
              </a:ext>
            </a:extLst>
          </p:cNvPr>
          <p:cNvSpPr/>
          <p:nvPr/>
        </p:nvSpPr>
        <p:spPr>
          <a:xfrm rot="21433581">
            <a:off x="7589738" y="3800143"/>
            <a:ext cx="431563" cy="612329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D5C98FB-7842-3AAB-20E7-FCA995C4E3E8}"/>
              </a:ext>
            </a:extLst>
          </p:cNvPr>
          <p:cNvSpPr txBox="1"/>
          <p:nvPr/>
        </p:nvSpPr>
        <p:spPr>
          <a:xfrm>
            <a:off x="7805519" y="3549334"/>
            <a:ext cx="9261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srgbClr val="7030A0"/>
                </a:solidFill>
              </a:rPr>
              <a:t>ANA (CG)</a:t>
            </a:r>
            <a:endParaRPr lang="cs-CZ" sz="1100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947803CA-66DA-4DBD-58B8-C928F1EC8BE4}"/>
              </a:ext>
            </a:extLst>
          </p:cNvPr>
          <p:cNvSpPr txBox="1"/>
          <p:nvPr/>
        </p:nvSpPr>
        <p:spPr>
          <a:xfrm>
            <a:off x="5611907" y="2132688"/>
            <a:ext cx="1264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 err="1">
                <a:solidFill>
                  <a:srgbClr val="7030A0"/>
                </a:solidFill>
              </a:rPr>
              <a:t>Borrelia</a:t>
            </a:r>
            <a:r>
              <a:rPr lang="cs-CZ" sz="1100" b="1" dirty="0">
                <a:solidFill>
                  <a:srgbClr val="7030A0"/>
                </a:solidFill>
              </a:rPr>
              <a:t> </a:t>
            </a:r>
            <a:r>
              <a:rPr lang="cs-CZ" sz="1100" b="1" dirty="0" err="1">
                <a:solidFill>
                  <a:srgbClr val="7030A0"/>
                </a:solidFill>
              </a:rPr>
              <a:t>IgG</a:t>
            </a:r>
            <a:r>
              <a:rPr lang="cs-CZ" sz="1100" b="1" dirty="0">
                <a:solidFill>
                  <a:srgbClr val="7030A0"/>
                </a:solidFill>
              </a:rPr>
              <a:t> (CG)</a:t>
            </a:r>
            <a:endParaRPr lang="cs-CZ" sz="1100" dirty="0"/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D72A8C9D-DDD5-0BC7-A41B-2B55F4BAE74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591" b="16941"/>
          <a:stretch/>
        </p:blipFill>
        <p:spPr>
          <a:xfrm>
            <a:off x="368686" y="4455263"/>
            <a:ext cx="2791824" cy="2296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9B721CCB-ED4D-D35C-EAAC-B6F8058EECE1}"/>
              </a:ext>
            </a:extLst>
          </p:cNvPr>
          <p:cNvSpPr txBox="1"/>
          <p:nvPr/>
        </p:nvSpPr>
        <p:spPr>
          <a:xfrm>
            <a:off x="-7833" y="4762634"/>
            <a:ext cx="32819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srgbClr val="7030A0"/>
                </a:solidFill>
              </a:rPr>
              <a:t>Chlamydia </a:t>
            </a:r>
            <a:r>
              <a:rPr lang="cs-CZ" sz="1100" b="1" dirty="0" err="1">
                <a:solidFill>
                  <a:srgbClr val="7030A0"/>
                </a:solidFill>
              </a:rPr>
              <a:t>IgG</a:t>
            </a:r>
            <a:r>
              <a:rPr lang="cs-CZ" sz="1100" b="1" dirty="0">
                <a:solidFill>
                  <a:srgbClr val="7030A0"/>
                </a:solidFill>
              </a:rPr>
              <a:t> (CG)</a:t>
            </a:r>
            <a:endParaRPr lang="cs-CZ" sz="1100" dirty="0"/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A66000D5-19C1-6975-5AF4-D4B17FCF44D8}"/>
              </a:ext>
            </a:extLst>
          </p:cNvPr>
          <p:cNvSpPr/>
          <p:nvPr/>
        </p:nvSpPr>
        <p:spPr>
          <a:xfrm rot="16200000">
            <a:off x="1691985" y="4960200"/>
            <a:ext cx="442964" cy="74283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58AEC28E-32A2-5FC1-5C33-32F8A673C664}"/>
              </a:ext>
            </a:extLst>
          </p:cNvPr>
          <p:cNvSpPr/>
          <p:nvPr/>
        </p:nvSpPr>
        <p:spPr>
          <a:xfrm rot="16200000">
            <a:off x="1277117" y="764508"/>
            <a:ext cx="442964" cy="74283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vál 27">
            <a:extLst>
              <a:ext uri="{FF2B5EF4-FFF2-40B4-BE49-F238E27FC236}">
                <a16:creationId xmlns:a16="http://schemas.microsoft.com/office/drawing/2014/main" id="{84BDE659-7088-7B44-0035-1D1772BF3FD1}"/>
              </a:ext>
            </a:extLst>
          </p:cNvPr>
          <p:cNvSpPr/>
          <p:nvPr/>
        </p:nvSpPr>
        <p:spPr>
          <a:xfrm rot="16200000">
            <a:off x="6773005" y="2250045"/>
            <a:ext cx="442964" cy="74283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CE6978DD-86B3-99F4-2944-7014C768BE2B}"/>
              </a:ext>
            </a:extLst>
          </p:cNvPr>
          <p:cNvSpPr/>
          <p:nvPr/>
        </p:nvSpPr>
        <p:spPr>
          <a:xfrm rot="16200000">
            <a:off x="5912454" y="2250045"/>
            <a:ext cx="442964" cy="74283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0BCC85EA-6DD0-7C67-C080-1C04B27A41A1}"/>
              </a:ext>
            </a:extLst>
          </p:cNvPr>
          <p:cNvSpPr txBox="1"/>
          <p:nvPr/>
        </p:nvSpPr>
        <p:spPr>
          <a:xfrm>
            <a:off x="6700108" y="2132688"/>
            <a:ext cx="1335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srgbClr val="7030A0"/>
                </a:solidFill>
              </a:rPr>
              <a:t>Chlamydia </a:t>
            </a:r>
            <a:r>
              <a:rPr lang="cs-CZ" sz="1100" b="1" dirty="0" err="1">
                <a:solidFill>
                  <a:srgbClr val="7030A0"/>
                </a:solidFill>
              </a:rPr>
              <a:t>IgG</a:t>
            </a:r>
            <a:r>
              <a:rPr lang="cs-CZ" sz="1100" b="1" dirty="0">
                <a:solidFill>
                  <a:srgbClr val="7030A0"/>
                </a:solidFill>
              </a:rPr>
              <a:t> (CG)</a:t>
            </a:r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2887303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1809531C-61BD-B39A-CC08-206A38C5E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BE8E38E-FD73-7FE3-94BB-76EDBF5745C1}"/>
              </a:ext>
            </a:extLst>
          </p:cNvPr>
          <p:cNvSpPr txBox="1"/>
          <p:nvPr/>
        </p:nvSpPr>
        <p:spPr>
          <a:xfrm>
            <a:off x="3993572" y="688324"/>
            <a:ext cx="42048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B050"/>
                </a:solidFill>
              </a:rPr>
              <a:t>Test </a:t>
            </a:r>
            <a:r>
              <a:rPr lang="cs-CZ" b="1" dirty="0" err="1">
                <a:solidFill>
                  <a:srgbClr val="00B050"/>
                </a:solidFill>
              </a:rPr>
              <a:t>Control</a:t>
            </a:r>
            <a:r>
              <a:rPr lang="cs-CZ" b="1" dirty="0">
                <a:solidFill>
                  <a:srgbClr val="00B050"/>
                </a:solidFill>
              </a:rPr>
              <a:t> (TC) = </a:t>
            </a:r>
            <a:r>
              <a:rPr lang="cs-CZ" b="1" dirty="0" err="1">
                <a:solidFill>
                  <a:srgbClr val="00B050"/>
                </a:solidFill>
              </a:rPr>
              <a:t>Substrate</a:t>
            </a:r>
            <a:r>
              <a:rPr lang="cs-CZ" b="1" dirty="0">
                <a:solidFill>
                  <a:srgbClr val="00B050"/>
                </a:solidFill>
              </a:rPr>
              <a:t> </a:t>
            </a:r>
            <a:r>
              <a:rPr lang="cs-CZ" b="1" dirty="0" err="1">
                <a:solidFill>
                  <a:srgbClr val="00B050"/>
                </a:solidFill>
              </a:rPr>
              <a:t>Control</a:t>
            </a:r>
            <a:r>
              <a:rPr lang="cs-CZ" b="1" dirty="0">
                <a:solidFill>
                  <a:srgbClr val="00B050"/>
                </a:solidFill>
              </a:rPr>
              <a:t> </a:t>
            </a:r>
            <a:r>
              <a:rPr lang="cs-CZ" dirty="0" err="1"/>
              <a:t>spots</a:t>
            </a:r>
            <a:r>
              <a:rPr lang="cs-CZ" dirty="0"/>
              <a:t> in triplet are </a:t>
            </a:r>
            <a:r>
              <a:rPr lang="cs-CZ" dirty="0" err="1"/>
              <a:t>weak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missing</a:t>
            </a:r>
            <a:endParaRPr lang="cs-CZ" dirty="0"/>
          </a:p>
          <a:p>
            <a:r>
              <a:rPr lang="cs-CZ" b="1" dirty="0" err="1">
                <a:solidFill>
                  <a:srgbClr val="7030A0"/>
                </a:solidFill>
              </a:rPr>
              <a:t>Conjugate</a:t>
            </a:r>
            <a:r>
              <a:rPr lang="cs-CZ" b="1" dirty="0">
                <a:solidFill>
                  <a:srgbClr val="7030A0"/>
                </a:solidFill>
              </a:rPr>
              <a:t> </a:t>
            </a:r>
            <a:r>
              <a:rPr lang="cs-CZ" b="1" dirty="0" err="1">
                <a:solidFill>
                  <a:srgbClr val="7030A0"/>
                </a:solidFill>
              </a:rPr>
              <a:t>control</a:t>
            </a:r>
            <a:r>
              <a:rPr lang="cs-CZ" b="1" dirty="0">
                <a:solidFill>
                  <a:srgbClr val="7030A0"/>
                </a:solidFill>
              </a:rPr>
              <a:t> </a:t>
            </a:r>
            <a:r>
              <a:rPr lang="cs-CZ" dirty="0" err="1"/>
              <a:t>spots</a:t>
            </a:r>
            <a:r>
              <a:rPr lang="cs-CZ" dirty="0"/>
              <a:t> in triplet are </a:t>
            </a:r>
            <a:r>
              <a:rPr lang="cs-CZ" dirty="0" err="1"/>
              <a:t>weak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missing</a:t>
            </a:r>
            <a:endParaRPr lang="cs-CZ" dirty="0"/>
          </a:p>
          <a:p>
            <a:r>
              <a:rPr lang="cs-CZ" b="1" dirty="0" err="1">
                <a:solidFill>
                  <a:srgbClr val="0070C0"/>
                </a:solidFill>
              </a:rPr>
              <a:t>Calibration</a:t>
            </a:r>
            <a:r>
              <a:rPr lang="cs-CZ" b="1" dirty="0">
                <a:solidFill>
                  <a:srgbClr val="7030A0"/>
                </a:solidFill>
              </a:rPr>
              <a:t> </a:t>
            </a:r>
            <a:r>
              <a:rPr lang="cs-CZ" dirty="0" err="1"/>
              <a:t>spots</a:t>
            </a:r>
            <a:r>
              <a:rPr lang="cs-CZ" dirty="0"/>
              <a:t> in triplet are </a:t>
            </a:r>
            <a:r>
              <a:rPr lang="cs-CZ" dirty="0" err="1"/>
              <a:t>weak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missing</a:t>
            </a:r>
            <a:endParaRPr lang="cs-CZ" dirty="0"/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0F742A0-ED43-73E1-69AE-3E54BC921F0E}"/>
              </a:ext>
            </a:extLst>
          </p:cNvPr>
          <p:cNvSpPr txBox="1"/>
          <p:nvPr/>
        </p:nvSpPr>
        <p:spPr>
          <a:xfrm>
            <a:off x="9525000" y="3205017"/>
            <a:ext cx="3057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FF0000"/>
                </a:solidFill>
              </a:rPr>
              <a:t>Substrate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does</a:t>
            </a:r>
            <a:r>
              <a:rPr lang="cs-CZ" b="1" dirty="0">
                <a:solidFill>
                  <a:srgbClr val="FF0000"/>
                </a:solidFill>
              </a:rPr>
              <a:t> not </a:t>
            </a:r>
            <a:r>
              <a:rPr lang="cs-CZ" b="1" dirty="0" err="1">
                <a:solidFill>
                  <a:srgbClr val="FF0000"/>
                </a:solidFill>
              </a:rPr>
              <a:t>work</a:t>
            </a:r>
            <a:endParaRPr lang="cs-CZ" b="1" dirty="0">
              <a:solidFill>
                <a:srgbClr val="FF0000"/>
              </a:solidFill>
            </a:endParaRPr>
          </a:p>
          <a:p>
            <a:r>
              <a:rPr lang="cs-CZ" b="1" dirty="0">
                <a:solidFill>
                  <a:srgbClr val="FF0000"/>
                </a:solidFill>
              </a:rPr>
              <a:t>=&gt;</a:t>
            </a:r>
          </a:p>
          <a:p>
            <a:r>
              <a:rPr lang="cs-CZ" b="1" dirty="0">
                <a:solidFill>
                  <a:srgbClr val="FF0000"/>
                </a:solidFill>
              </a:rPr>
              <a:t>TAKE A NEW SUBSTRATE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3B779540-B8ED-F3A5-BE81-477D1F3149B3}"/>
              </a:ext>
            </a:extLst>
          </p:cNvPr>
          <p:cNvSpPr/>
          <p:nvPr/>
        </p:nvSpPr>
        <p:spPr>
          <a:xfrm rot="20935343">
            <a:off x="4758267" y="4318000"/>
            <a:ext cx="465666" cy="82973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6B3C145B-AD77-7E66-4249-A66AB9F0DD44}"/>
              </a:ext>
            </a:extLst>
          </p:cNvPr>
          <p:cNvSpPr/>
          <p:nvPr/>
        </p:nvSpPr>
        <p:spPr>
          <a:xfrm rot="21176711">
            <a:off x="4580921" y="2644519"/>
            <a:ext cx="459097" cy="1614393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0FC4CF75-40EF-1E78-BB61-F05792254670}"/>
              </a:ext>
            </a:extLst>
          </p:cNvPr>
          <p:cNvSpPr/>
          <p:nvPr/>
        </p:nvSpPr>
        <p:spPr>
          <a:xfrm rot="20935343">
            <a:off x="7029313" y="3488721"/>
            <a:ext cx="465666" cy="82973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3782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581CC3E0-267A-737E-DB15-E7364455F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98058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BE8E38E-FD73-7FE3-94BB-76EDBF5745C1}"/>
              </a:ext>
            </a:extLst>
          </p:cNvPr>
          <p:cNvSpPr txBox="1"/>
          <p:nvPr/>
        </p:nvSpPr>
        <p:spPr>
          <a:xfrm>
            <a:off x="3993572" y="688324"/>
            <a:ext cx="42048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B050"/>
                </a:solidFill>
              </a:rPr>
              <a:t>Test </a:t>
            </a:r>
            <a:r>
              <a:rPr lang="cs-CZ" b="1" dirty="0" err="1">
                <a:solidFill>
                  <a:srgbClr val="00B050"/>
                </a:solidFill>
              </a:rPr>
              <a:t>Control</a:t>
            </a:r>
            <a:r>
              <a:rPr lang="cs-CZ" b="1" dirty="0">
                <a:solidFill>
                  <a:srgbClr val="00B050"/>
                </a:solidFill>
              </a:rPr>
              <a:t> (TC) = </a:t>
            </a:r>
            <a:r>
              <a:rPr lang="cs-CZ" b="1" dirty="0" err="1">
                <a:solidFill>
                  <a:srgbClr val="00B050"/>
                </a:solidFill>
              </a:rPr>
              <a:t>Substrate</a:t>
            </a:r>
            <a:r>
              <a:rPr lang="cs-CZ" b="1" dirty="0">
                <a:solidFill>
                  <a:srgbClr val="00B050"/>
                </a:solidFill>
              </a:rPr>
              <a:t> </a:t>
            </a:r>
            <a:r>
              <a:rPr lang="cs-CZ" b="1" dirty="0" err="1">
                <a:solidFill>
                  <a:srgbClr val="00B050"/>
                </a:solidFill>
              </a:rPr>
              <a:t>Control</a:t>
            </a:r>
            <a:r>
              <a:rPr lang="cs-CZ" b="1" dirty="0">
                <a:solidFill>
                  <a:srgbClr val="00B050"/>
                </a:solidFill>
              </a:rPr>
              <a:t> </a:t>
            </a:r>
            <a:r>
              <a:rPr lang="cs-CZ" dirty="0" err="1"/>
              <a:t>spots</a:t>
            </a:r>
            <a:r>
              <a:rPr lang="cs-CZ" dirty="0"/>
              <a:t> in triplet are </a:t>
            </a:r>
            <a:r>
              <a:rPr lang="cs-CZ" dirty="0" err="1"/>
              <a:t>blurred</a:t>
            </a:r>
            <a:endParaRPr lang="cs-CZ" dirty="0"/>
          </a:p>
          <a:p>
            <a:r>
              <a:rPr lang="cs-CZ" b="1" dirty="0" err="1">
                <a:solidFill>
                  <a:srgbClr val="7030A0"/>
                </a:solidFill>
              </a:rPr>
              <a:t>Conjugate</a:t>
            </a:r>
            <a:r>
              <a:rPr lang="cs-CZ" b="1" dirty="0">
                <a:solidFill>
                  <a:srgbClr val="7030A0"/>
                </a:solidFill>
              </a:rPr>
              <a:t> </a:t>
            </a:r>
            <a:r>
              <a:rPr lang="cs-CZ" b="1" dirty="0" err="1">
                <a:solidFill>
                  <a:srgbClr val="7030A0"/>
                </a:solidFill>
              </a:rPr>
              <a:t>control</a:t>
            </a:r>
            <a:r>
              <a:rPr lang="cs-CZ" b="1" dirty="0">
                <a:solidFill>
                  <a:srgbClr val="7030A0"/>
                </a:solidFill>
              </a:rPr>
              <a:t> </a:t>
            </a:r>
            <a:r>
              <a:rPr lang="cs-CZ" dirty="0" err="1"/>
              <a:t>spots</a:t>
            </a:r>
            <a:r>
              <a:rPr lang="cs-CZ" dirty="0"/>
              <a:t> in triplet are </a:t>
            </a:r>
            <a:r>
              <a:rPr lang="cs-CZ" dirty="0" err="1"/>
              <a:t>blurred</a:t>
            </a:r>
            <a:endParaRPr lang="cs-CZ" dirty="0"/>
          </a:p>
          <a:p>
            <a:r>
              <a:rPr lang="cs-CZ" b="1" dirty="0" err="1">
                <a:solidFill>
                  <a:srgbClr val="0070C0"/>
                </a:solidFill>
              </a:rPr>
              <a:t>Calibration</a:t>
            </a:r>
            <a:r>
              <a:rPr lang="cs-CZ" b="1" dirty="0">
                <a:solidFill>
                  <a:srgbClr val="7030A0"/>
                </a:solidFill>
              </a:rPr>
              <a:t> </a:t>
            </a:r>
            <a:r>
              <a:rPr lang="cs-CZ" dirty="0" err="1"/>
              <a:t>spots</a:t>
            </a:r>
            <a:r>
              <a:rPr lang="cs-CZ" dirty="0"/>
              <a:t> in triplet are </a:t>
            </a:r>
            <a:r>
              <a:rPr lang="cs-CZ" dirty="0" err="1"/>
              <a:t>weak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missing</a:t>
            </a:r>
            <a:endParaRPr lang="cs-CZ" dirty="0"/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0F742A0-ED43-73E1-69AE-3E54BC921F0E}"/>
              </a:ext>
            </a:extLst>
          </p:cNvPr>
          <p:cNvSpPr txBox="1"/>
          <p:nvPr/>
        </p:nvSpPr>
        <p:spPr>
          <a:xfrm>
            <a:off x="9525000" y="3205017"/>
            <a:ext cx="3057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FF0000"/>
                </a:solidFill>
              </a:rPr>
              <a:t>Substrate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does</a:t>
            </a:r>
            <a:r>
              <a:rPr lang="cs-CZ" b="1" dirty="0">
                <a:solidFill>
                  <a:srgbClr val="FF0000"/>
                </a:solidFill>
              </a:rPr>
              <a:t> not </a:t>
            </a:r>
            <a:r>
              <a:rPr lang="cs-CZ" b="1" dirty="0" err="1">
                <a:solidFill>
                  <a:srgbClr val="FF0000"/>
                </a:solidFill>
              </a:rPr>
              <a:t>work</a:t>
            </a:r>
            <a:endParaRPr lang="cs-CZ" b="1" dirty="0">
              <a:solidFill>
                <a:srgbClr val="FF0000"/>
              </a:solidFill>
            </a:endParaRPr>
          </a:p>
          <a:p>
            <a:r>
              <a:rPr lang="cs-CZ" b="1" dirty="0">
                <a:solidFill>
                  <a:srgbClr val="FF0000"/>
                </a:solidFill>
              </a:rPr>
              <a:t>=&gt;</a:t>
            </a:r>
          </a:p>
          <a:p>
            <a:r>
              <a:rPr lang="cs-CZ" b="1" dirty="0">
                <a:solidFill>
                  <a:srgbClr val="FF0000"/>
                </a:solidFill>
              </a:rPr>
              <a:t>TAKE A NEW SUBSTRATE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3B779540-B8ED-F3A5-BE81-477D1F3149B3}"/>
              </a:ext>
            </a:extLst>
          </p:cNvPr>
          <p:cNvSpPr/>
          <p:nvPr/>
        </p:nvSpPr>
        <p:spPr>
          <a:xfrm rot="21385674">
            <a:off x="4836394" y="4016610"/>
            <a:ext cx="465666" cy="82973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6B3C145B-AD77-7E66-4249-A66AB9F0DD44}"/>
              </a:ext>
            </a:extLst>
          </p:cNvPr>
          <p:cNvSpPr/>
          <p:nvPr/>
        </p:nvSpPr>
        <p:spPr>
          <a:xfrm>
            <a:off x="4839149" y="2518473"/>
            <a:ext cx="460158" cy="1497715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0FC4CF75-40EF-1E78-BB61-F05792254670}"/>
              </a:ext>
            </a:extLst>
          </p:cNvPr>
          <p:cNvSpPr/>
          <p:nvPr/>
        </p:nvSpPr>
        <p:spPr>
          <a:xfrm rot="16200000">
            <a:off x="5481341" y="2394973"/>
            <a:ext cx="465666" cy="82973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692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3A7150D-E86D-3F58-AD47-69478EC07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13" t="14117" r="13268" b="14248"/>
          <a:stretch/>
        </p:blipFill>
        <p:spPr>
          <a:xfrm>
            <a:off x="2563906" y="110003"/>
            <a:ext cx="6553199" cy="6637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3A88CB3-7364-EDF8-70D0-001CC64D84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39715" t="40187" r="29135" b="31178"/>
          <a:stretch/>
        </p:blipFill>
        <p:spPr>
          <a:xfrm>
            <a:off x="8130989" y="1796951"/>
            <a:ext cx="3935506" cy="3617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92C543C2-C91D-7C4D-2A9D-44B0D9E9FDA3}"/>
              </a:ext>
            </a:extLst>
          </p:cNvPr>
          <p:cNvSpPr/>
          <p:nvPr/>
        </p:nvSpPr>
        <p:spPr>
          <a:xfrm>
            <a:off x="8576982" y="2721936"/>
            <a:ext cx="2102223" cy="21137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94E7AFC-625D-1D2C-B05F-A8FA283FC701}"/>
              </a:ext>
            </a:extLst>
          </p:cNvPr>
          <p:cNvSpPr txBox="1"/>
          <p:nvPr/>
        </p:nvSpPr>
        <p:spPr>
          <a:xfrm>
            <a:off x="8130989" y="873621"/>
            <a:ext cx="4204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FF0000"/>
                </a:solidFill>
              </a:rPr>
              <a:t>Needle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print</a:t>
            </a:r>
            <a:r>
              <a:rPr lang="cs-CZ" b="1" dirty="0">
                <a:solidFill>
                  <a:srgbClr val="FF0000"/>
                </a:solidFill>
              </a:rPr>
              <a:t> on </a:t>
            </a:r>
            <a:r>
              <a:rPr lang="cs-CZ" b="1" dirty="0" err="1">
                <a:solidFill>
                  <a:srgbClr val="FF0000"/>
                </a:solidFill>
              </a:rPr>
              <a:t>micro-cellulose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membrane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from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the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washer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can</a:t>
            </a:r>
            <a:r>
              <a:rPr lang="cs-CZ" b="1" dirty="0">
                <a:solidFill>
                  <a:srgbClr val="FF0000"/>
                </a:solidFill>
              </a:rPr>
              <a:t> cause </a:t>
            </a:r>
            <a:r>
              <a:rPr lang="cs-CZ" b="1" dirty="0" err="1">
                <a:solidFill>
                  <a:srgbClr val="FF0000"/>
                </a:solidFill>
              </a:rPr>
              <a:t>false</a:t>
            </a:r>
            <a:r>
              <a:rPr lang="cs-CZ" b="1" dirty="0">
                <a:solidFill>
                  <a:srgbClr val="FF0000"/>
                </a:solidFill>
              </a:rPr>
              <a:t> positivity </a:t>
            </a:r>
            <a:r>
              <a:rPr lang="cs-CZ" b="1" dirty="0" err="1">
                <a:solidFill>
                  <a:srgbClr val="FF0000"/>
                </a:solidFill>
              </a:rPr>
              <a:t>or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destroy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the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membrane</a:t>
            </a:r>
            <a:endParaRPr lang="cs-CZ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51CB5E8-9228-F935-81E2-F43F36A2765B}"/>
              </a:ext>
            </a:extLst>
          </p:cNvPr>
          <p:cNvSpPr txBox="1"/>
          <p:nvPr/>
        </p:nvSpPr>
        <p:spPr>
          <a:xfrm>
            <a:off x="8130989" y="5104000"/>
            <a:ext cx="42048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=&gt;</a:t>
            </a:r>
          </a:p>
          <a:p>
            <a:r>
              <a:rPr lang="cs-CZ" b="1" cap="all" dirty="0" err="1">
                <a:solidFill>
                  <a:srgbClr val="FF0000"/>
                </a:solidFill>
              </a:rPr>
              <a:t>Adjust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the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hEight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of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wash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needle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properly</a:t>
            </a:r>
            <a:endParaRPr lang="cs-CZ" b="1" cap="all" dirty="0">
              <a:solidFill>
                <a:srgbClr val="FF0000"/>
              </a:solidFill>
            </a:endParaRPr>
          </a:p>
          <a:p>
            <a:endParaRPr lang="cs-CZ" b="1" cap="all" dirty="0">
              <a:solidFill>
                <a:srgbClr val="FF0000"/>
              </a:solidFill>
            </a:endParaRPr>
          </a:p>
          <a:p>
            <a:r>
              <a:rPr lang="cs-CZ" b="1" cap="all" dirty="0">
                <a:solidFill>
                  <a:srgbClr val="FF0000"/>
                </a:solidFill>
              </a:rPr>
              <a:t>Insert </a:t>
            </a:r>
            <a:r>
              <a:rPr lang="cs-CZ" b="1" cap="all" dirty="0" err="1">
                <a:solidFill>
                  <a:srgbClr val="FF0000"/>
                </a:solidFill>
              </a:rPr>
              <a:t>the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well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into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frame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properly</a:t>
            </a:r>
            <a:endParaRPr lang="cs-CZ" cap="all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8CB1CBAE-B22A-4F62-89A3-90914F441ADB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5504229" y="2721936"/>
            <a:ext cx="4123865" cy="63600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C79840B5-123D-CD2F-F148-D05C2F24C500}"/>
              </a:ext>
            </a:extLst>
          </p:cNvPr>
          <p:cNvCxnSpPr>
            <a:cxnSpLocks/>
          </p:cNvCxnSpPr>
          <p:nvPr/>
        </p:nvCxnSpPr>
        <p:spPr>
          <a:xfrm>
            <a:off x="5575846" y="4752670"/>
            <a:ext cx="4204648" cy="83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38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02C0287-122C-8060-2709-7399C5BF3C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68" t="15623" r="14175" b="15556"/>
          <a:stretch/>
        </p:blipFill>
        <p:spPr>
          <a:xfrm>
            <a:off x="2506995" y="133449"/>
            <a:ext cx="6603999" cy="659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D681F14-A609-D35F-C9B9-62F7C2BB6634}"/>
              </a:ext>
            </a:extLst>
          </p:cNvPr>
          <p:cNvSpPr txBox="1"/>
          <p:nvPr/>
        </p:nvSpPr>
        <p:spPr>
          <a:xfrm>
            <a:off x="8130989" y="873621"/>
            <a:ext cx="4204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FF0000"/>
                </a:solidFill>
              </a:rPr>
              <a:t>Needle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print</a:t>
            </a:r>
            <a:r>
              <a:rPr lang="cs-CZ" b="1" dirty="0">
                <a:solidFill>
                  <a:srgbClr val="FF0000"/>
                </a:solidFill>
              </a:rPr>
              <a:t> on </a:t>
            </a:r>
            <a:r>
              <a:rPr lang="cs-CZ" b="1" dirty="0" err="1">
                <a:solidFill>
                  <a:srgbClr val="FF0000"/>
                </a:solidFill>
              </a:rPr>
              <a:t>micro-cellulose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membrane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from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the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washer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can</a:t>
            </a:r>
            <a:r>
              <a:rPr lang="cs-CZ" b="1" dirty="0">
                <a:solidFill>
                  <a:srgbClr val="FF0000"/>
                </a:solidFill>
              </a:rPr>
              <a:t> cause </a:t>
            </a:r>
            <a:r>
              <a:rPr lang="cs-CZ" b="1" dirty="0" err="1">
                <a:solidFill>
                  <a:srgbClr val="FF0000"/>
                </a:solidFill>
              </a:rPr>
              <a:t>false</a:t>
            </a:r>
            <a:r>
              <a:rPr lang="cs-CZ" b="1" dirty="0">
                <a:solidFill>
                  <a:srgbClr val="FF0000"/>
                </a:solidFill>
              </a:rPr>
              <a:t> positivity </a:t>
            </a:r>
            <a:r>
              <a:rPr lang="cs-CZ" b="1" dirty="0" err="1">
                <a:solidFill>
                  <a:srgbClr val="FF0000"/>
                </a:solidFill>
              </a:rPr>
              <a:t>or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destroy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the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membrane</a:t>
            </a:r>
            <a:endParaRPr lang="cs-CZ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D6CC2F5-096E-D495-6B66-6AB318087F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36302" t="37278" r="31679" b="29212"/>
          <a:stretch/>
        </p:blipFill>
        <p:spPr>
          <a:xfrm>
            <a:off x="8165250" y="1736305"/>
            <a:ext cx="3459699" cy="3620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C0E6E9C8-F614-5643-3572-6762134C0893}"/>
              </a:ext>
            </a:extLst>
          </p:cNvPr>
          <p:cNvSpPr/>
          <p:nvPr/>
        </p:nvSpPr>
        <p:spPr>
          <a:xfrm>
            <a:off x="8576982" y="2721936"/>
            <a:ext cx="2102223" cy="21137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841F830B-A7F9-DF43-B0D1-3DB266D07C61}"/>
              </a:ext>
            </a:extLst>
          </p:cNvPr>
          <p:cNvCxnSpPr>
            <a:cxnSpLocks/>
          </p:cNvCxnSpPr>
          <p:nvPr/>
        </p:nvCxnSpPr>
        <p:spPr>
          <a:xfrm flipV="1">
            <a:off x="5320145" y="2721936"/>
            <a:ext cx="4307949" cy="7070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1BF13136-84EE-B15B-9669-D85C546CF9B0}"/>
              </a:ext>
            </a:extLst>
          </p:cNvPr>
          <p:cNvCxnSpPr>
            <a:cxnSpLocks/>
          </p:cNvCxnSpPr>
          <p:nvPr/>
        </p:nvCxnSpPr>
        <p:spPr>
          <a:xfrm>
            <a:off x="5384800" y="4835718"/>
            <a:ext cx="439569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ovéPole 1">
            <a:extLst>
              <a:ext uri="{FF2B5EF4-FFF2-40B4-BE49-F238E27FC236}">
                <a16:creationId xmlns:a16="http://schemas.microsoft.com/office/drawing/2014/main" id="{DB7AF9E0-655D-D059-59B0-7A86EED45D33}"/>
              </a:ext>
            </a:extLst>
          </p:cNvPr>
          <p:cNvSpPr txBox="1"/>
          <p:nvPr/>
        </p:nvSpPr>
        <p:spPr>
          <a:xfrm>
            <a:off x="8130989" y="5104000"/>
            <a:ext cx="42048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=&gt;</a:t>
            </a:r>
          </a:p>
          <a:p>
            <a:r>
              <a:rPr lang="cs-CZ" b="1" cap="all" dirty="0" err="1">
                <a:solidFill>
                  <a:srgbClr val="FF0000"/>
                </a:solidFill>
              </a:rPr>
              <a:t>Adjust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the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hEight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of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wash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needle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properly</a:t>
            </a:r>
            <a:endParaRPr lang="cs-CZ" b="1" cap="all" dirty="0">
              <a:solidFill>
                <a:srgbClr val="FF0000"/>
              </a:solidFill>
            </a:endParaRPr>
          </a:p>
          <a:p>
            <a:endParaRPr lang="cs-CZ" b="1" cap="all" dirty="0">
              <a:solidFill>
                <a:srgbClr val="FF0000"/>
              </a:solidFill>
            </a:endParaRPr>
          </a:p>
          <a:p>
            <a:r>
              <a:rPr lang="cs-CZ" b="1" cap="all" dirty="0">
                <a:solidFill>
                  <a:srgbClr val="FF0000"/>
                </a:solidFill>
              </a:rPr>
              <a:t>Insert </a:t>
            </a:r>
            <a:r>
              <a:rPr lang="cs-CZ" b="1" cap="all" dirty="0" err="1">
                <a:solidFill>
                  <a:srgbClr val="FF0000"/>
                </a:solidFill>
              </a:rPr>
              <a:t>the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well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into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frame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properly</a:t>
            </a:r>
            <a:endParaRPr lang="cs-CZ" cap="all" dirty="0">
              <a:solidFill>
                <a:srgbClr val="FF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500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3121554-EB4D-7D51-039F-89435ACA7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67000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66D3CAE7-F8D4-1DEA-8F3B-089870F25A7B}"/>
              </a:ext>
            </a:extLst>
          </p:cNvPr>
          <p:cNvSpPr txBox="1"/>
          <p:nvPr/>
        </p:nvSpPr>
        <p:spPr>
          <a:xfrm>
            <a:off x="8078355" y="873621"/>
            <a:ext cx="4204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FF0000"/>
                </a:solidFill>
              </a:rPr>
              <a:t>Impurities</a:t>
            </a:r>
            <a:r>
              <a:rPr lang="cs-CZ" b="1" dirty="0">
                <a:solidFill>
                  <a:srgbClr val="FF0000"/>
                </a:solidFill>
              </a:rPr>
              <a:t> (</a:t>
            </a:r>
            <a:r>
              <a:rPr lang="cs-CZ" b="1" dirty="0" err="1">
                <a:solidFill>
                  <a:srgbClr val="FF0000"/>
                </a:solidFill>
              </a:rPr>
              <a:t>from</a:t>
            </a:r>
            <a:r>
              <a:rPr lang="cs-CZ" b="1" dirty="0">
                <a:solidFill>
                  <a:srgbClr val="FF0000"/>
                </a:solidFill>
              </a:rPr>
              <a:t> sample) </a:t>
            </a:r>
            <a:r>
              <a:rPr lang="cs-CZ" b="1" dirty="0" err="1">
                <a:solidFill>
                  <a:srgbClr val="FF0000"/>
                </a:solidFill>
              </a:rPr>
              <a:t>can</a:t>
            </a:r>
            <a:r>
              <a:rPr lang="cs-CZ" b="1" dirty="0">
                <a:solidFill>
                  <a:srgbClr val="FF0000"/>
                </a:solidFill>
              </a:rPr>
              <a:t> cause </a:t>
            </a:r>
            <a:r>
              <a:rPr lang="cs-CZ" b="1" dirty="0" err="1">
                <a:solidFill>
                  <a:srgbClr val="FF0000"/>
                </a:solidFill>
              </a:rPr>
              <a:t>false</a:t>
            </a:r>
            <a:r>
              <a:rPr lang="cs-CZ" b="1" dirty="0">
                <a:solidFill>
                  <a:srgbClr val="FF0000"/>
                </a:solidFill>
              </a:rPr>
              <a:t> positivity </a:t>
            </a:r>
            <a:r>
              <a:rPr lang="cs-CZ" b="1" dirty="0" err="1">
                <a:solidFill>
                  <a:srgbClr val="FF0000"/>
                </a:solidFill>
              </a:rPr>
              <a:t>or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calibration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is</a:t>
            </a:r>
            <a:r>
              <a:rPr lang="cs-CZ" b="1" dirty="0">
                <a:solidFill>
                  <a:srgbClr val="FF0000"/>
                </a:solidFill>
              </a:rPr>
              <a:t> not </a:t>
            </a:r>
            <a:r>
              <a:rPr lang="cs-CZ" b="1" dirty="0" err="1">
                <a:solidFill>
                  <a:srgbClr val="FF0000"/>
                </a:solidFill>
              </a:rPr>
              <a:t>possible</a:t>
            </a:r>
            <a:r>
              <a:rPr lang="cs-CZ" b="1" dirty="0">
                <a:solidFill>
                  <a:srgbClr val="FF0000"/>
                </a:solidFill>
              </a:rPr>
              <a:t> to </a:t>
            </a:r>
            <a:r>
              <a:rPr lang="cs-CZ" b="1" dirty="0" err="1">
                <a:solidFill>
                  <a:srgbClr val="FF0000"/>
                </a:solidFill>
              </a:rPr>
              <a:t>evaluate</a:t>
            </a:r>
            <a:r>
              <a:rPr lang="cs-CZ" b="1" dirty="0">
                <a:solidFill>
                  <a:srgbClr val="FF0000"/>
                </a:solidFill>
              </a:rPr>
              <a:t>.</a:t>
            </a:r>
          </a:p>
          <a:p>
            <a:r>
              <a:rPr lang="cs-CZ" b="1" dirty="0" err="1">
                <a:solidFill>
                  <a:srgbClr val="FF0000"/>
                </a:solidFill>
              </a:rPr>
              <a:t>Samples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cannot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be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quantified</a:t>
            </a:r>
            <a:r>
              <a:rPr lang="cs-CZ" b="1" dirty="0">
                <a:solidFill>
                  <a:srgbClr val="FF0000"/>
                </a:solidFill>
              </a:rPr>
              <a:t>!</a:t>
            </a:r>
            <a:endParaRPr lang="cs-CZ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9BC0B93-8A85-98F0-8273-8FA976993662}"/>
              </a:ext>
            </a:extLst>
          </p:cNvPr>
          <p:cNvSpPr txBox="1"/>
          <p:nvPr/>
        </p:nvSpPr>
        <p:spPr>
          <a:xfrm>
            <a:off x="8078355" y="2039944"/>
            <a:ext cx="4204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=&gt;</a:t>
            </a:r>
          </a:p>
          <a:p>
            <a:r>
              <a:rPr lang="cs-CZ" b="1" cap="all" dirty="0" err="1">
                <a:solidFill>
                  <a:srgbClr val="FF0000"/>
                </a:solidFill>
              </a:rPr>
              <a:t>Repeat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the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analysis</a:t>
            </a:r>
            <a:r>
              <a:rPr lang="cs-CZ" b="1" cap="all" dirty="0">
                <a:solidFill>
                  <a:srgbClr val="FF0000"/>
                </a:solidFill>
              </a:rPr>
              <a:t> – </a:t>
            </a:r>
            <a:r>
              <a:rPr lang="cs-CZ" b="1" cap="all" dirty="0" err="1">
                <a:solidFill>
                  <a:srgbClr val="FF0000"/>
                </a:solidFill>
              </a:rPr>
              <a:t>whole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procces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of</a:t>
            </a:r>
            <a:r>
              <a:rPr lang="cs-CZ" b="1" cap="all" dirty="0">
                <a:solidFill>
                  <a:srgbClr val="FF0000"/>
                </a:solidFill>
              </a:rPr>
              <a:t> sample </a:t>
            </a:r>
            <a:r>
              <a:rPr lang="cs-CZ" b="1" cap="all" dirty="0" err="1">
                <a:solidFill>
                  <a:srgbClr val="FF0000"/>
                </a:solidFill>
              </a:rPr>
              <a:t>preparation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</a:p>
          <a:p>
            <a:endParaRPr lang="cs-CZ" b="1" cap="all" dirty="0">
              <a:solidFill>
                <a:srgbClr val="FF0000"/>
              </a:solidFill>
            </a:endParaRPr>
          </a:p>
          <a:p>
            <a:r>
              <a:rPr lang="cs-CZ" b="1" cap="all" dirty="0" err="1">
                <a:solidFill>
                  <a:srgbClr val="FF0000"/>
                </a:solidFill>
              </a:rPr>
              <a:t>new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sampling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can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be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neceassary</a:t>
            </a:r>
            <a:endParaRPr lang="cs-CZ" cap="al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486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B113623-0D60-0C33-90AD-EDC688CA9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371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EDDBA38-7F91-2406-1447-595D1A49AEAE}"/>
              </a:ext>
            </a:extLst>
          </p:cNvPr>
          <p:cNvSpPr txBox="1"/>
          <p:nvPr/>
        </p:nvSpPr>
        <p:spPr>
          <a:xfrm>
            <a:off x="7987143" y="1676052"/>
            <a:ext cx="4204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FF0000"/>
                </a:solidFill>
              </a:rPr>
              <a:t>Crack</a:t>
            </a:r>
            <a:r>
              <a:rPr lang="cs-CZ" b="1" dirty="0">
                <a:solidFill>
                  <a:srgbClr val="FF0000"/>
                </a:solidFill>
              </a:rPr>
              <a:t>, </a:t>
            </a:r>
            <a:r>
              <a:rPr lang="cs-CZ" b="1" dirty="0" err="1">
                <a:solidFill>
                  <a:srgbClr val="FF0000"/>
                </a:solidFill>
              </a:rPr>
              <a:t>rip</a:t>
            </a:r>
            <a:r>
              <a:rPr lang="cs-CZ" b="1" dirty="0">
                <a:solidFill>
                  <a:srgbClr val="FF0000"/>
                </a:solidFill>
              </a:rPr>
              <a:t> in </a:t>
            </a:r>
            <a:r>
              <a:rPr lang="cs-CZ" b="1" dirty="0" err="1">
                <a:solidFill>
                  <a:srgbClr val="FF0000"/>
                </a:solidFill>
              </a:rPr>
              <a:t>membrane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can</a:t>
            </a:r>
            <a:r>
              <a:rPr lang="cs-CZ" b="1" dirty="0">
                <a:solidFill>
                  <a:srgbClr val="FF0000"/>
                </a:solidFill>
              </a:rPr>
              <a:t> cause </a:t>
            </a:r>
            <a:r>
              <a:rPr lang="cs-CZ" b="1" dirty="0" err="1">
                <a:solidFill>
                  <a:srgbClr val="FF0000"/>
                </a:solidFill>
              </a:rPr>
              <a:t>false</a:t>
            </a:r>
            <a:r>
              <a:rPr lang="cs-CZ" b="1" dirty="0">
                <a:solidFill>
                  <a:srgbClr val="FF0000"/>
                </a:solidFill>
              </a:rPr>
              <a:t> positivity, </a:t>
            </a:r>
            <a:r>
              <a:rPr lang="cs-CZ" b="1" dirty="0" err="1">
                <a:solidFill>
                  <a:srgbClr val="FF0000"/>
                </a:solidFill>
              </a:rPr>
              <a:t>calibration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is</a:t>
            </a:r>
            <a:r>
              <a:rPr lang="cs-CZ" b="1" dirty="0">
                <a:solidFill>
                  <a:srgbClr val="FF0000"/>
                </a:solidFill>
              </a:rPr>
              <a:t> not </a:t>
            </a:r>
            <a:r>
              <a:rPr lang="cs-CZ" b="1" dirty="0" err="1">
                <a:solidFill>
                  <a:srgbClr val="FF0000"/>
                </a:solidFill>
              </a:rPr>
              <a:t>possible</a:t>
            </a:r>
            <a:r>
              <a:rPr lang="cs-CZ" b="1" dirty="0">
                <a:solidFill>
                  <a:srgbClr val="FF0000"/>
                </a:solidFill>
              </a:rPr>
              <a:t> to </a:t>
            </a:r>
            <a:r>
              <a:rPr lang="cs-CZ" b="1" dirty="0" err="1">
                <a:solidFill>
                  <a:srgbClr val="FF0000"/>
                </a:solidFill>
              </a:rPr>
              <a:t>evaluate</a:t>
            </a:r>
            <a:r>
              <a:rPr lang="cs-CZ" b="1" dirty="0">
                <a:solidFill>
                  <a:srgbClr val="FF0000"/>
                </a:solidFill>
              </a:rPr>
              <a:t> =&gt; </a:t>
            </a:r>
            <a:r>
              <a:rPr lang="cs-CZ" b="1" dirty="0" err="1">
                <a:solidFill>
                  <a:srgbClr val="FF0000"/>
                </a:solidFill>
              </a:rPr>
              <a:t>samples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cannot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be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quantified</a:t>
            </a:r>
            <a:r>
              <a:rPr lang="cs-CZ" b="1" dirty="0">
                <a:solidFill>
                  <a:srgbClr val="FF0000"/>
                </a:solidFill>
              </a:rPr>
              <a:t>, </a:t>
            </a:r>
            <a:r>
              <a:rPr lang="cs-CZ" b="1" dirty="0" err="1">
                <a:solidFill>
                  <a:srgbClr val="FF0000"/>
                </a:solidFill>
              </a:rPr>
              <a:t>or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conjugate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control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is</a:t>
            </a:r>
            <a:r>
              <a:rPr lang="cs-CZ" b="1" dirty="0">
                <a:solidFill>
                  <a:srgbClr val="FF0000"/>
                </a:solidFill>
              </a:rPr>
              <a:t> not </a:t>
            </a:r>
            <a:r>
              <a:rPr lang="cs-CZ" b="1" dirty="0" err="1">
                <a:solidFill>
                  <a:srgbClr val="FF0000"/>
                </a:solidFill>
              </a:rPr>
              <a:t>valid</a:t>
            </a:r>
            <a:endParaRPr lang="cs-CZ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1B1BD9E-4A10-BE56-D9C2-93706AFBE2AE}"/>
              </a:ext>
            </a:extLst>
          </p:cNvPr>
          <p:cNvSpPr txBox="1"/>
          <p:nvPr/>
        </p:nvSpPr>
        <p:spPr>
          <a:xfrm>
            <a:off x="7987144" y="2833046"/>
            <a:ext cx="42048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=&gt;</a:t>
            </a:r>
          </a:p>
          <a:p>
            <a:r>
              <a:rPr lang="cs-CZ" b="1" cap="all" dirty="0" err="1">
                <a:solidFill>
                  <a:srgbClr val="FF0000"/>
                </a:solidFill>
              </a:rPr>
              <a:t>Repeat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the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analysis</a:t>
            </a:r>
            <a:r>
              <a:rPr lang="cs-CZ" b="1" cap="all" dirty="0">
                <a:solidFill>
                  <a:srgbClr val="FF0000"/>
                </a:solidFill>
              </a:rPr>
              <a:t> – </a:t>
            </a:r>
            <a:r>
              <a:rPr lang="cs-CZ" b="1" cap="all" dirty="0" err="1">
                <a:solidFill>
                  <a:srgbClr val="FF0000"/>
                </a:solidFill>
              </a:rPr>
              <a:t>whole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procces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of</a:t>
            </a:r>
            <a:r>
              <a:rPr lang="cs-CZ" b="1" cap="all" dirty="0">
                <a:solidFill>
                  <a:srgbClr val="FF0000"/>
                </a:solidFill>
              </a:rPr>
              <a:t> sample </a:t>
            </a:r>
            <a:r>
              <a:rPr lang="cs-CZ" b="1" cap="all" dirty="0" err="1">
                <a:solidFill>
                  <a:srgbClr val="FF0000"/>
                </a:solidFill>
              </a:rPr>
              <a:t>preparation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</a:p>
          <a:p>
            <a:endParaRPr lang="cs-CZ" b="1" cap="all" dirty="0">
              <a:solidFill>
                <a:srgbClr val="FF0000"/>
              </a:solidFill>
            </a:endParaRPr>
          </a:p>
          <a:p>
            <a:r>
              <a:rPr lang="cs-CZ" b="1" cap="all" dirty="0" err="1">
                <a:solidFill>
                  <a:srgbClr val="FF0000"/>
                </a:solidFill>
              </a:rPr>
              <a:t>Manually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adjust</a:t>
            </a:r>
            <a:r>
              <a:rPr lang="cs-CZ" b="1" cap="all" dirty="0">
                <a:solidFill>
                  <a:srgbClr val="FF0000"/>
                </a:solidFill>
              </a:rPr>
              <a:t> in sw </a:t>
            </a:r>
            <a:r>
              <a:rPr lang="cs-CZ" b="1" cap="all" dirty="0" err="1">
                <a:solidFill>
                  <a:srgbClr val="FF0000"/>
                </a:solidFill>
              </a:rPr>
              <a:t>using</a:t>
            </a:r>
            <a:r>
              <a:rPr lang="cs-CZ" b="1" cap="all" dirty="0">
                <a:solidFill>
                  <a:srgbClr val="FF0000"/>
                </a:solidFill>
              </a:rPr>
              <a:t> „</a:t>
            </a:r>
            <a:r>
              <a:rPr lang="cs-CZ" b="1" cap="all" dirty="0" err="1">
                <a:solidFill>
                  <a:srgbClr val="FF0000"/>
                </a:solidFill>
              </a:rPr>
              <a:t>Enabled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for</a:t>
            </a:r>
            <a:r>
              <a:rPr lang="cs-CZ" b="1" cap="all" dirty="0">
                <a:solidFill>
                  <a:srgbClr val="FF0000"/>
                </a:solidFill>
              </a:rPr>
              <a:t> </a:t>
            </a:r>
            <a:r>
              <a:rPr lang="cs-CZ" b="1" cap="all" dirty="0" err="1">
                <a:solidFill>
                  <a:srgbClr val="FF0000"/>
                </a:solidFill>
              </a:rPr>
              <a:t>analysis</a:t>
            </a:r>
            <a:r>
              <a:rPr lang="cs-CZ" b="1" cap="all" dirty="0">
                <a:solidFill>
                  <a:srgbClr val="FF0000"/>
                </a:solidFill>
              </a:rPr>
              <a:t>“ </a:t>
            </a:r>
            <a:r>
              <a:rPr lang="cs-CZ" b="1" cap="all" dirty="0" err="1">
                <a:solidFill>
                  <a:srgbClr val="FF0000"/>
                </a:solidFill>
              </a:rPr>
              <a:t>button</a:t>
            </a:r>
            <a:endParaRPr lang="cs-CZ" cap="all" dirty="0">
              <a:solidFill>
                <a:srgbClr val="FF0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BFAA823-0910-1621-6A30-11F4069B1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7581" y="4950217"/>
            <a:ext cx="2562583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9583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282</Words>
  <Application>Microsoft Office PowerPoint</Application>
  <PresentationFormat>Širokoúhlá obrazovka</PresentationFormat>
  <Paragraphs>46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Motiv Office</vt:lpstr>
      <vt:lpstr>Troubleshooting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Seifertová Marta</dc:creator>
  <cp:lastModifiedBy>Seifertová Marta</cp:lastModifiedBy>
  <cp:revision>17</cp:revision>
  <dcterms:created xsi:type="dcterms:W3CDTF">2023-11-13T11:30:59Z</dcterms:created>
  <dcterms:modified xsi:type="dcterms:W3CDTF">2023-11-14T07:58:53Z</dcterms:modified>
</cp:coreProperties>
</file>